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9" r:id="rId1"/>
  </p:sldMasterIdLst>
  <p:sldIdLst>
    <p:sldId id="256" r:id="rId2"/>
    <p:sldId id="257" r:id="rId3"/>
    <p:sldId id="260" r:id="rId4"/>
    <p:sldId id="263" r:id="rId5"/>
    <p:sldId id="261" r:id="rId6"/>
    <p:sldId id="262" r:id="rId7"/>
    <p:sldId id="264" r:id="rId8"/>
    <p:sldId id="265" r:id="rId9"/>
    <p:sldId id="266" r:id="rId10"/>
    <p:sldId id="267" r:id="rId11"/>
    <p:sldId id="269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B8BF"/>
    <a:srgbClr val="1E202C"/>
    <a:srgbClr val="123BAE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0" d="100"/>
          <a:sy n="90" d="100"/>
        </p:scale>
        <p:origin x="-278" y="1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pPr/>
              <a:t>12/11/2025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09752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pPr/>
              <a:t>12/11/2025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87977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pPr/>
              <a:t>12/11/2025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7033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pPr/>
              <a:t>12/11/2025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86622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pPr/>
              <a:t>12/11/2025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55896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pPr/>
              <a:t>12/11/2025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9975098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pPr/>
              <a:t>12/11/2025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91994714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pPr/>
              <a:t>12/11/2025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9742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pPr/>
              <a:t>12/11/2025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40944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pPr/>
              <a:t>12/11/2025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15439884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pPr/>
              <a:t>12/11/2025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49152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pPr/>
              <a:t>12/11/2025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05851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" y="2064183"/>
            <a:ext cx="12192000" cy="1540482"/>
          </a:xfrm>
          <a:solidFill>
            <a:srgbClr val="E7B8BF"/>
          </a:solidFill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КУРСОВОЙ ПРОЕКТ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47454" y="3756280"/>
            <a:ext cx="7897091" cy="1175153"/>
          </a:xfrm>
        </p:spPr>
        <p:txBody>
          <a:bodyPr/>
          <a:lstStyle/>
          <a:p>
            <a:r>
              <a:rPr lang="ru-RU" b="1" dirty="0" smtClean="0">
                <a:solidFill>
                  <a:srgbClr val="002060"/>
                </a:solidFill>
              </a:rPr>
              <a:t>Тема: </a:t>
            </a:r>
            <a:r>
              <a:rPr lang="ru-RU" b="1" dirty="0" smtClean="0"/>
              <a:t>Разработка автоматизированной информационной системы </a:t>
            </a:r>
            <a:r>
              <a:rPr lang="ru-RU" b="1" dirty="0" smtClean="0"/>
              <a:t>магазина офисной мебели на </a:t>
            </a:r>
            <a:r>
              <a:rPr lang="ru-RU" b="1" dirty="0"/>
              <a:t>базе платформы .NET</a:t>
            </a:r>
            <a:r>
              <a:rPr lang="ru-RU" b="1" dirty="0" smtClean="0"/>
              <a:t>.</a:t>
            </a:r>
            <a:endParaRPr lang="ru-RU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048000" y="202935"/>
            <a:ext cx="66692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Министерство </a:t>
            </a: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образования и науки Нижегородской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области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Государственное бюджетное профессиональное </a:t>
            </a:r>
            <a:b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образовательное учреждение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«Заволжский автомоторный техникум»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(ГБПОУ ЗАМТ)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566425014"/>
              </p:ext>
            </p:extLst>
          </p:nvPr>
        </p:nvGraphicFramePr>
        <p:xfrm>
          <a:off x="858541" y="5083049"/>
          <a:ext cx="10723419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77765">
                  <a:extLst>
                    <a:ext uri="{9D8B030D-6E8A-4147-A177-3AD203B41FA5}">
                      <a16:colId xmlns="" xmlns:a16="http://schemas.microsoft.com/office/drawing/2014/main" val="856406293"/>
                    </a:ext>
                  </a:extLst>
                </a:gridCol>
                <a:gridCol w="5145654">
                  <a:extLst>
                    <a:ext uri="{9D8B030D-6E8A-4147-A177-3AD203B41FA5}">
                      <a16:colId xmlns="" xmlns:a16="http://schemas.microsoft.com/office/drawing/2014/main" val="3577592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Выполнила: </a:t>
                      </a:r>
                      <a:r>
                        <a:rPr lang="ru-RU" baseline="0" dirty="0" smtClean="0"/>
                        <a:t>Трифонова Инна Андреевна</a:t>
                      </a:r>
                      <a:endParaRPr lang="ru-RU" dirty="0" smtClean="0"/>
                    </a:p>
                    <a:p>
                      <a:pPr algn="l"/>
                      <a:r>
                        <a:rPr lang="ru-RU" baseline="0" dirty="0" smtClean="0"/>
                        <a:t>                       </a:t>
                      </a:r>
                      <a:r>
                        <a:rPr lang="ru-RU" baseline="0" dirty="0" smtClean="0"/>
                        <a:t>Студентка </a:t>
                      </a:r>
                      <a:r>
                        <a:rPr lang="ru-RU" baseline="0" dirty="0" smtClean="0"/>
                        <a:t>группы ИС-22А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Руководитель:</a:t>
                      </a:r>
                      <a:r>
                        <a:rPr lang="ru-RU" baseline="0" dirty="0" smtClean="0"/>
                        <a:t> Иванов Илья Александрович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476427313"/>
                  </a:ext>
                </a:extLst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5313218" y="6026360"/>
            <a:ext cx="156556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340" marR="180340" algn="just">
              <a:spcBef>
                <a:spcPts val="600"/>
              </a:spcBef>
              <a:spcAft>
                <a:spcPts val="0"/>
              </a:spcAft>
            </a:pP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Заволжье</a:t>
            </a:r>
          </a:p>
          <a:p>
            <a:pPr marL="180340" marR="180340" algn="ctr">
              <a:spcBef>
                <a:spcPts val="600"/>
              </a:spcBef>
              <a:spcAft>
                <a:spcPts val="0"/>
              </a:spcAft>
            </a:pP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2025</a:t>
            </a:r>
          </a:p>
        </p:txBody>
      </p:sp>
    </p:spTree>
    <p:extLst>
      <p:ext uri="{BB962C8B-B14F-4D97-AF65-F5344CB8AC3E}">
        <p14:creationId xmlns="" xmlns:p14="http://schemas.microsoft.com/office/powerpoint/2010/main" val="42905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450850"/>
            <a:ext cx="12192000" cy="758825"/>
          </a:xfrm>
          <a:prstGeom prst="rect">
            <a:avLst/>
          </a:prstGeom>
          <a:solidFill>
            <a:srgbClr val="E7B8BF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smtClean="0">
                <a:solidFill>
                  <a:schemeClr val="bg1"/>
                </a:solidFill>
              </a:rPr>
              <a:t>Программные модули</a:t>
            </a:r>
            <a:endParaRPr lang="ru-RU" sz="4000" dirty="0" smtClean="0">
              <a:solidFill>
                <a:schemeClr val="bg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533" y="1268414"/>
            <a:ext cx="3539067" cy="2396442"/>
          </a:xfrm>
          <a:prstGeom prst="rect">
            <a:avLst/>
          </a:prstGeom>
          <a:noFill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82999" y="1268415"/>
            <a:ext cx="3530601" cy="2390709"/>
          </a:xfrm>
          <a:prstGeom prst="rect">
            <a:avLst/>
          </a:prstGeom>
          <a:noFill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04113" y="1264709"/>
            <a:ext cx="2628875" cy="1444625"/>
          </a:xfrm>
          <a:prstGeom prst="rect">
            <a:avLst/>
          </a:prstGeom>
          <a:noFill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62533" y="2785534"/>
            <a:ext cx="2758016" cy="1512409"/>
          </a:xfrm>
          <a:prstGeom prst="rect">
            <a:avLst/>
          </a:prstGeom>
          <a:noFill/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8532" y="3766079"/>
            <a:ext cx="3553361" cy="2406121"/>
          </a:xfrm>
          <a:prstGeom prst="rect">
            <a:avLst/>
          </a:prstGeom>
          <a:noFill/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798999" y="3807355"/>
            <a:ext cx="2234559" cy="2364845"/>
          </a:xfrm>
          <a:prstGeom prst="rect">
            <a:avLst/>
          </a:prstGeom>
          <a:noFill/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050867" y="4382029"/>
            <a:ext cx="2950633" cy="2213098"/>
          </a:xfrm>
          <a:prstGeom prst="rect">
            <a:avLst/>
          </a:prstGeom>
          <a:noFill/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622785" y="3805236"/>
            <a:ext cx="2011540" cy="2705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54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0" y="450850"/>
            <a:ext cx="12192000" cy="758825"/>
          </a:xfrm>
          <a:prstGeom prst="rect">
            <a:avLst/>
          </a:prstGeom>
          <a:solidFill>
            <a:srgbClr val="E7B8BF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 smtClean="0">
                <a:solidFill>
                  <a:schemeClr val="bg1"/>
                </a:solidFill>
              </a:rPr>
              <a:t>Применяемые меры защиты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1203110"/>
            <a:ext cx="3009029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  <a:tabLst>
                <a:tab pos="450215" algn="l"/>
                <a:tab pos="900430" algn="l"/>
                <a:tab pos="990600" algn="l"/>
              </a:tabLst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Разграничение прав доступа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044465" y="1284790"/>
            <a:ext cx="3243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Скрытие пароля при его вводе 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430992" y="2787291"/>
            <a:ext cx="4714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Блокировка некорректного ввода данных или некорректных действий пользователя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6302015" y="1227640"/>
            <a:ext cx="3628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Проверка на обязательность полей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0" y="4761415"/>
            <a:ext cx="56201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При неудачной попытке авторизации 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система выдает сообщение о неудавшейся авторизации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1" y="5476875"/>
            <a:ext cx="1866900" cy="1226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47926" y="5464175"/>
            <a:ext cx="2800350" cy="1254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Прямоугольник 25"/>
          <p:cNvSpPr/>
          <p:nvPr/>
        </p:nvSpPr>
        <p:spPr>
          <a:xfrm>
            <a:off x="6257925" y="3946166"/>
            <a:ext cx="4305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При повторной авторизации требуется заполнение полей логина и пароля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15501" y="2695575"/>
            <a:ext cx="2209800" cy="1250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Прямоугольник 30"/>
          <p:cNvSpPr/>
          <p:nvPr/>
        </p:nvSpPr>
        <p:spPr>
          <a:xfrm>
            <a:off x="9382125" y="1803041"/>
            <a:ext cx="28098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Выход из программы 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осуществляется с формы 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авторизации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4134" y="1701800"/>
            <a:ext cx="1888066" cy="152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/>
          <a:srcRect t="64344" r="-1323" b="22468"/>
          <a:stretch>
            <a:fillRect/>
          </a:stretch>
        </p:blipFill>
        <p:spPr bwMode="auto">
          <a:xfrm>
            <a:off x="3149602" y="1727201"/>
            <a:ext cx="2870200" cy="494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/>
          <a:srcRect t="29668" r="20232" b="43472"/>
          <a:stretch>
            <a:fillRect/>
          </a:stretch>
        </p:blipFill>
        <p:spPr bwMode="auto">
          <a:xfrm>
            <a:off x="6604000" y="1608667"/>
            <a:ext cx="2929467" cy="1042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/>
          <a:srcRect t="50754" r="921" b="23785"/>
          <a:stretch>
            <a:fillRect/>
          </a:stretch>
        </p:blipFill>
        <p:spPr bwMode="auto">
          <a:xfrm>
            <a:off x="3124200" y="3471334"/>
            <a:ext cx="2844800" cy="96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/>
          <a:srcRect t="50660" r="-14" b="22437"/>
          <a:stretch>
            <a:fillRect/>
          </a:stretch>
        </p:blipFill>
        <p:spPr bwMode="auto">
          <a:xfrm>
            <a:off x="7213600" y="4597399"/>
            <a:ext cx="2777067" cy="98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83816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90575" y="1519706"/>
            <a:ext cx="107061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0385"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 ходе выполнения курсового проекта была создана автоматизированная информационная система по ведению базы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магазина офисной мебели на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базе платформы .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NET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отвечающая поставленным требованиям.</a:t>
            </a:r>
            <a:endParaRPr lang="ru-RU" sz="2000" dirty="0" smtClean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0" y="450850"/>
            <a:ext cx="12192000" cy="758825"/>
          </a:xfrm>
          <a:prstGeom prst="rect">
            <a:avLst/>
          </a:prstGeom>
          <a:solidFill>
            <a:srgbClr val="E7B8BF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 smtClean="0">
                <a:solidFill>
                  <a:schemeClr val="bg1"/>
                </a:solidFill>
              </a:rPr>
              <a:t>Заключение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81051" y="3185484"/>
            <a:ext cx="107061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0385"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Созданный программный продукт полностью удовлетворяет поставленным задачам.</a:t>
            </a:r>
          </a:p>
          <a:p>
            <a:pPr indent="540385" algn="just">
              <a:lnSpc>
                <a:spcPct val="150000"/>
              </a:lnSpc>
              <a:spcAft>
                <a:spcPts val="0"/>
              </a:spcAft>
            </a:pPr>
            <a:endParaRPr lang="ru-RU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540385"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 дальнейшем планируется усовершенствования программы. Добавление функций</a:t>
            </a: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 реализация механизма ввода </a:t>
            </a:r>
            <a:r>
              <a:rPr lang="ru-RU" sz="20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капчи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реализация пагинации на формах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реализация функций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импорта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и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экспорта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данных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а также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резервного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копирования</a:t>
            </a: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Сам программный код будет модернизирован.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226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" y="2064183"/>
            <a:ext cx="12192000" cy="1540482"/>
          </a:xfrm>
          <a:solidFill>
            <a:srgbClr val="E7B8BF"/>
          </a:solidFill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КУРСОВОЙ ПРОЕКТ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47454" y="3756280"/>
            <a:ext cx="7897091" cy="1175153"/>
          </a:xfrm>
        </p:spPr>
        <p:txBody>
          <a:bodyPr/>
          <a:lstStyle/>
          <a:p>
            <a:r>
              <a:rPr lang="ru-RU" b="1" dirty="0" smtClean="0">
                <a:solidFill>
                  <a:srgbClr val="002060"/>
                </a:solidFill>
              </a:rPr>
              <a:t>Тема: </a:t>
            </a:r>
            <a:r>
              <a:rPr lang="ru-RU" b="1" dirty="0" smtClean="0"/>
              <a:t>Разработка автоматизированной информационной системы </a:t>
            </a:r>
            <a:r>
              <a:rPr lang="ru-RU" b="1" dirty="0" smtClean="0"/>
              <a:t>магазина офисной мебели </a:t>
            </a:r>
            <a:r>
              <a:rPr lang="ru-RU" b="1" dirty="0" smtClean="0"/>
              <a:t>на </a:t>
            </a:r>
            <a:r>
              <a:rPr lang="ru-RU" b="1" dirty="0" smtClean="0"/>
              <a:t>базе платформы .NET.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48000" y="202935"/>
            <a:ext cx="66692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Министерство </a:t>
            </a: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образования и науки Нижегородской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области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Государственное бюджетное профессиональное </a:t>
            </a:r>
            <a:b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образовательное учреждение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«Заволжский автомоторный техникум»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(ГБПОУ ЗАМТ)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566425014"/>
              </p:ext>
            </p:extLst>
          </p:nvPr>
        </p:nvGraphicFramePr>
        <p:xfrm>
          <a:off x="858541" y="5083049"/>
          <a:ext cx="10723419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77765">
                  <a:extLst>
                    <a:ext uri="{9D8B030D-6E8A-4147-A177-3AD203B41FA5}">
                      <a16:colId xmlns="" xmlns:a16="http://schemas.microsoft.com/office/drawing/2014/main" val="856406293"/>
                    </a:ext>
                  </a:extLst>
                </a:gridCol>
                <a:gridCol w="5145654">
                  <a:extLst>
                    <a:ext uri="{9D8B030D-6E8A-4147-A177-3AD203B41FA5}">
                      <a16:colId xmlns="" xmlns:a16="http://schemas.microsoft.com/office/drawing/2014/main" val="3577592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Выполнила: </a:t>
                      </a:r>
                      <a:r>
                        <a:rPr lang="ru-RU" baseline="0" dirty="0" smtClean="0"/>
                        <a:t>Трифонова Инна Андреевна</a:t>
                      </a:r>
                      <a:endParaRPr lang="ru-RU" dirty="0" smtClean="0"/>
                    </a:p>
                    <a:p>
                      <a:pPr algn="l"/>
                      <a:r>
                        <a:rPr lang="ru-RU" baseline="0" dirty="0" smtClean="0"/>
                        <a:t>                       </a:t>
                      </a:r>
                      <a:r>
                        <a:rPr lang="ru-RU" baseline="0" dirty="0" smtClean="0"/>
                        <a:t>Студентка </a:t>
                      </a:r>
                      <a:r>
                        <a:rPr lang="ru-RU" baseline="0" dirty="0" smtClean="0"/>
                        <a:t>группы ИС-2</a:t>
                      </a:r>
                      <a:r>
                        <a:rPr lang="en-US" baseline="0" dirty="0" smtClean="0"/>
                        <a:t>2</a:t>
                      </a:r>
                      <a:r>
                        <a:rPr lang="ru-RU" baseline="0" dirty="0" smtClean="0"/>
                        <a:t>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Руководитель:</a:t>
                      </a:r>
                      <a:r>
                        <a:rPr lang="ru-RU" baseline="0" dirty="0" smtClean="0"/>
                        <a:t> Иванов Илья Александрович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476427313"/>
                  </a:ext>
                </a:extLst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5313218" y="6026360"/>
            <a:ext cx="156556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340" marR="180340" algn="just">
              <a:spcBef>
                <a:spcPts val="600"/>
              </a:spcBef>
              <a:spcAft>
                <a:spcPts val="0"/>
              </a:spcAft>
            </a:pP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Заволжье</a:t>
            </a:r>
          </a:p>
          <a:p>
            <a:pPr marL="180340" marR="180340" algn="ctr">
              <a:spcBef>
                <a:spcPts val="600"/>
              </a:spcBef>
              <a:spcAft>
                <a:spcPts val="0"/>
              </a:spcAft>
            </a:pP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2025</a:t>
            </a:r>
          </a:p>
        </p:txBody>
      </p:sp>
    </p:spTree>
    <p:extLst>
      <p:ext uri="{BB962C8B-B14F-4D97-AF65-F5344CB8AC3E}">
        <p14:creationId xmlns="" xmlns:p14="http://schemas.microsoft.com/office/powerpoint/2010/main" val="42905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50850"/>
            <a:ext cx="12192000" cy="758825"/>
          </a:xfrm>
          <a:solidFill>
            <a:srgbClr val="E7B8BF"/>
          </a:solidFill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solidFill>
                  <a:schemeClr val="bg1"/>
                </a:solidFill>
              </a:rPr>
              <a:t>Актуальность темы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52450" y="1446662"/>
            <a:ext cx="11087100" cy="4013200"/>
          </a:xfrm>
        </p:spPr>
        <p:txBody>
          <a:bodyPr>
            <a:noAutofit/>
          </a:bodyPr>
          <a:lstStyle/>
          <a:p>
            <a:pPr marL="0" indent="540000" algn="just">
              <a:buNone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 современном деловом мире, в условиях высокой конкуренции и требовательности клиентов, эффективное управление товарными потоками, запасами и клиентскими отношениями становится критически важным фактором успеха и прибыльности. Розничная торговля, в особенности специализированные сегменты, такие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как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продажа офисной мебели, сталкивается с комплексом управленческих задач: необходимостью оперативного контроля обширного и часто обновляемого ассортимента, управления остатками на складе, обработки индивидуальных и корпоративных заказов, ведения клиентской базы, а также анализа продаж и маркетинговой эффективности.</a:t>
            </a:r>
          </a:p>
          <a:p>
            <a:pPr marL="0" indent="540000" algn="just">
              <a:buNone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На сегодняшний день конкурентоспособная работа магазина немыслима без применения специализированных программных решений, которые интегрируют ключевые бизнес-процессы в единую информационную среду</a:t>
            </a: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011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 descr="Typescript_logo_2020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733" y="4563534"/>
            <a:ext cx="1278468" cy="1278468"/>
          </a:xfrm>
          <a:prstGeom prst="rect">
            <a:avLst/>
          </a:prstGeom>
        </p:spPr>
      </p:pic>
      <p:pic>
        <p:nvPicPr>
          <p:cNvPr id="21" name="Рисунок 20" descr="Java_Logo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66" y="4304877"/>
            <a:ext cx="934297" cy="1738992"/>
          </a:xfrm>
          <a:prstGeom prst="rect">
            <a:avLst/>
          </a:prstGeom>
        </p:spPr>
      </p:pic>
      <p:pic>
        <p:nvPicPr>
          <p:cNvPr id="20" name="Рисунок 19" descr="1768.sql_logo-768x46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600" y="4573037"/>
            <a:ext cx="2565400" cy="1539908"/>
          </a:xfrm>
          <a:prstGeom prst="rect">
            <a:avLst/>
          </a:prstGeom>
        </p:spPr>
      </p:pic>
      <p:pic>
        <p:nvPicPr>
          <p:cNvPr id="18" name="Рисунок 17" descr="mariadb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134" y="4986866"/>
            <a:ext cx="2260781" cy="1163637"/>
          </a:xfrm>
          <a:prstGeom prst="rect">
            <a:avLst/>
          </a:prstGeom>
        </p:spPr>
      </p:pic>
      <p:pic>
        <p:nvPicPr>
          <p:cNvPr id="17" name="Рисунок 16" descr="ride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200" y="2032000"/>
            <a:ext cx="1473199" cy="1473199"/>
          </a:xfrm>
          <a:prstGeom prst="rect">
            <a:avLst/>
          </a:prstGeom>
        </p:spPr>
      </p:pic>
      <p:pic>
        <p:nvPicPr>
          <p:cNvPr id="16" name="Рисунок 15" descr="IntelliJ_IDEA_Icon.sv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5800" y="2006600"/>
            <a:ext cx="1490134" cy="1490134"/>
          </a:xfrm>
          <a:prstGeom prst="rect">
            <a:avLst/>
          </a:prstGeom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254000"/>
            <a:ext cx="12192000" cy="955675"/>
          </a:xfrm>
          <a:solidFill>
            <a:srgbClr val="E7B8BF"/>
          </a:solidFill>
        </p:spPr>
        <p:txBody>
          <a:bodyPr>
            <a:normAutofit fontScale="90000"/>
          </a:bodyPr>
          <a:lstStyle/>
          <a:p>
            <a:pPr algn="ctr"/>
            <a:r>
              <a:rPr lang="ru-RU" sz="4000" dirty="0" smtClean="0">
                <a:solidFill>
                  <a:schemeClr val="bg1"/>
                </a:solidFill>
              </a:rPr>
              <a:t>Обоснование выбора среды разработки и </a:t>
            </a:r>
            <a:r>
              <a:rPr lang="ru-RU" sz="4000" dirty="0">
                <a:solidFill>
                  <a:schemeClr val="bg1"/>
                </a:solidFill>
              </a:rPr>
              <a:t>способа организации входных и выходных данных</a:t>
            </a:r>
          </a:p>
        </p:txBody>
      </p:sp>
      <p:pic>
        <p:nvPicPr>
          <p:cNvPr id="1026" name="Picture 2" descr="https://miro.medium.com/max/1200/1*sXIXxTtZPaylbQMgsbI4GA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716" y="1729328"/>
            <a:ext cx="3624133" cy="17063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miro.medium.com/max/1200/1*w0u2TZpEp3WfKMrlL5jTSw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2585" t="20641" r="25489" b="15409"/>
          <a:stretch/>
        </p:blipFill>
        <p:spPr bwMode="auto">
          <a:xfrm>
            <a:off x="1805330" y="3892838"/>
            <a:ext cx="2236641" cy="25203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2" descr="https://24x7servermanagement.com/wp-content/uploads/2016/09/mysql-logo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89" y="4335444"/>
            <a:ext cx="3269524" cy="178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71770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450850"/>
            <a:ext cx="12192000" cy="758825"/>
          </a:xfrm>
          <a:solidFill>
            <a:srgbClr val="E7B8BF"/>
          </a:solidFill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solidFill>
                  <a:schemeClr val="bg1"/>
                </a:solidFill>
              </a:rPr>
              <a:t>Структура БД – </a:t>
            </a:r>
            <a:r>
              <a:rPr lang="en-US" sz="4000" dirty="0" smtClean="0">
                <a:solidFill>
                  <a:schemeClr val="bg1"/>
                </a:solidFill>
              </a:rPr>
              <a:t>E</a:t>
            </a:r>
            <a:r>
              <a:rPr lang="en-US" sz="4000" dirty="0">
                <a:solidFill>
                  <a:schemeClr val="bg1"/>
                </a:solidFill>
              </a:rPr>
              <a:t>R</a:t>
            </a:r>
            <a:r>
              <a:rPr lang="ru-RU" sz="4000" dirty="0" smtClean="0">
                <a:solidFill>
                  <a:schemeClr val="bg1"/>
                </a:solidFill>
              </a:rPr>
              <a:t>-диаграмма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8139" y="1253066"/>
            <a:ext cx="7915462" cy="5472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11254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450850"/>
            <a:ext cx="12192000" cy="758825"/>
          </a:xfrm>
          <a:solidFill>
            <a:srgbClr val="E7B8BF"/>
          </a:solidFill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solidFill>
                  <a:schemeClr val="bg1"/>
                </a:solidFill>
              </a:rPr>
              <a:t>Диаграмма вариантов использования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Диаграмма использования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527" y="1532466"/>
            <a:ext cx="11761073" cy="4563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27146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450850"/>
            <a:ext cx="12192000" cy="758825"/>
          </a:xfrm>
          <a:solidFill>
            <a:srgbClr val="E7B8BF"/>
          </a:solidFill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solidFill>
                  <a:schemeClr val="bg1"/>
                </a:solidFill>
              </a:rPr>
              <a:t>Диаграмма деятельности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4098" name="Picture 2" descr="Диаграмма деятельности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8828" y="1439333"/>
            <a:ext cx="10801372" cy="524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19031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450850"/>
            <a:ext cx="12192000" cy="758825"/>
          </a:xfrm>
          <a:solidFill>
            <a:srgbClr val="E7B8BF"/>
          </a:solidFill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solidFill>
                  <a:schemeClr val="bg1"/>
                </a:solidFill>
              </a:rPr>
              <a:t>Программные модули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613" y="1354667"/>
            <a:ext cx="2582227" cy="3420533"/>
          </a:xfrm>
          <a:prstGeom prst="rect">
            <a:avLst/>
          </a:prstGeom>
          <a:noFill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62867" y="1458383"/>
            <a:ext cx="2868613" cy="2318133"/>
          </a:xfrm>
          <a:prstGeom prst="rect">
            <a:avLst/>
          </a:prstGeom>
          <a:noFill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58445" y="1339851"/>
            <a:ext cx="2962434" cy="2393950"/>
          </a:xfrm>
          <a:prstGeom prst="rect">
            <a:avLst/>
          </a:prstGeom>
          <a:noFill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14333" y="4125384"/>
            <a:ext cx="3207280" cy="25918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58585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450850"/>
            <a:ext cx="12192000" cy="758825"/>
          </a:xfrm>
          <a:solidFill>
            <a:srgbClr val="E7B8BF"/>
          </a:solidFill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solidFill>
                  <a:schemeClr val="bg1"/>
                </a:solidFill>
              </a:rPr>
              <a:t>Программные модули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133" y="1314451"/>
            <a:ext cx="4131733" cy="2797760"/>
          </a:xfrm>
          <a:prstGeom prst="rect">
            <a:avLst/>
          </a:prstGeom>
          <a:noFill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73599" y="1305985"/>
            <a:ext cx="4089399" cy="2769093"/>
          </a:xfrm>
          <a:prstGeom prst="rect">
            <a:avLst/>
          </a:prstGeom>
          <a:noFill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02133" y="4164543"/>
            <a:ext cx="3339571" cy="2500402"/>
          </a:xfrm>
          <a:prstGeom prst="rect">
            <a:avLst/>
          </a:prstGeom>
          <a:noFill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81600" y="4184751"/>
            <a:ext cx="3274484" cy="24553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8861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450850"/>
            <a:ext cx="12192000" cy="758825"/>
          </a:xfrm>
          <a:prstGeom prst="rect">
            <a:avLst/>
          </a:prstGeom>
          <a:solidFill>
            <a:srgbClr val="E7B8BF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smtClean="0">
                <a:solidFill>
                  <a:schemeClr val="bg1"/>
                </a:solidFill>
              </a:rPr>
              <a:t>Программные модули</a:t>
            </a:r>
            <a:endParaRPr lang="ru-RU" sz="4000" dirty="0" smtClean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319213"/>
            <a:ext cx="3412067" cy="2310445"/>
          </a:xfrm>
          <a:prstGeom prst="rect">
            <a:avLst/>
          </a:prstGeom>
          <a:noFill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75385" y="3813704"/>
            <a:ext cx="2367673" cy="1130829"/>
          </a:xfrm>
          <a:prstGeom prst="rect">
            <a:avLst/>
          </a:prstGeom>
          <a:noFill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74534" y="1319215"/>
            <a:ext cx="3403600" cy="2304712"/>
          </a:xfrm>
          <a:prstGeom prst="rect">
            <a:avLst/>
          </a:prstGeom>
          <a:noFill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79733" y="1327680"/>
            <a:ext cx="3420534" cy="2316178"/>
          </a:xfrm>
          <a:prstGeom prst="rect">
            <a:avLst/>
          </a:prstGeom>
          <a:noFill/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1489" y="3801005"/>
            <a:ext cx="3226711" cy="2184752"/>
          </a:xfrm>
          <a:prstGeom prst="rect">
            <a:avLst/>
          </a:prstGeom>
          <a:noFill/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81395" y="3825348"/>
            <a:ext cx="3365805" cy="2279119"/>
          </a:xfrm>
          <a:prstGeom prst="rect">
            <a:avLst/>
          </a:prstGeom>
          <a:noFill/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397999" y="3907897"/>
            <a:ext cx="2671234" cy="2003537"/>
          </a:xfrm>
          <a:prstGeom prst="rect">
            <a:avLst/>
          </a:prstGeom>
          <a:noFill/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521845" y="5058833"/>
            <a:ext cx="2295284" cy="12996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377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452</TotalTime>
  <Words>341</Words>
  <Application>Microsoft Office PowerPoint</Application>
  <PresentationFormat>Произвольный</PresentationFormat>
  <Paragraphs>49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Тема Office</vt:lpstr>
      <vt:lpstr>КУРСОВОЙ ПРОЕКТ</vt:lpstr>
      <vt:lpstr>Актуальность темы</vt:lpstr>
      <vt:lpstr>Обоснование выбора среды разработки и способа организации входных и выходных данных</vt:lpstr>
      <vt:lpstr>Структура БД – ER-диаграмма</vt:lpstr>
      <vt:lpstr>Диаграмма вариантов использования</vt:lpstr>
      <vt:lpstr>Диаграмма деятельности</vt:lpstr>
      <vt:lpstr>Программные модули</vt:lpstr>
      <vt:lpstr>Программные модули</vt:lpstr>
      <vt:lpstr>Слайд 9</vt:lpstr>
      <vt:lpstr>Слайд 10</vt:lpstr>
      <vt:lpstr>Слайд 11</vt:lpstr>
      <vt:lpstr>Слайд 12</vt:lpstr>
      <vt:lpstr>КУРСОВОЙ ПРОЕКТ</vt:lpstr>
    </vt:vector>
  </TitlesOfParts>
  <Company>SPecialiST RePack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фшьшт</cp:lastModifiedBy>
  <cp:revision>45</cp:revision>
  <dcterms:created xsi:type="dcterms:W3CDTF">2022-06-15T10:15:27Z</dcterms:created>
  <dcterms:modified xsi:type="dcterms:W3CDTF">2025-12-11T13:17:02Z</dcterms:modified>
</cp:coreProperties>
</file>